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57" r:id="rId3"/>
    <p:sldId id="280" r:id="rId4"/>
    <p:sldId id="281" r:id="rId5"/>
    <p:sldId id="282" r:id="rId6"/>
    <p:sldId id="283" r:id="rId7"/>
    <p:sldId id="288" r:id="rId8"/>
    <p:sldId id="284" r:id="rId9"/>
    <p:sldId id="286" r:id="rId10"/>
    <p:sldId id="289" r:id="rId11"/>
    <p:sldId id="285" r:id="rId12"/>
    <p:sldId id="275" r:id="rId13"/>
    <p:sldId id="267" r:id="rId14"/>
    <p:sldId id="268" r:id="rId15"/>
    <p:sldId id="269" r:id="rId16"/>
    <p:sldId id="277" r:id="rId17"/>
    <p:sldId id="270" r:id="rId18"/>
    <p:sldId id="271" r:id="rId19"/>
    <p:sldId id="276" r:id="rId20"/>
    <p:sldId id="278" r:id="rId21"/>
    <p:sldId id="279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2" autoAdjust="0"/>
    <p:restoredTop sz="94660"/>
  </p:normalViewPr>
  <p:slideViewPr>
    <p:cSldViewPr snapToGrid="0">
      <p:cViewPr varScale="1">
        <p:scale>
          <a:sx n="67" d="100"/>
          <a:sy n="67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51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9720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4013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2524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0172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9681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93457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277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851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837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54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31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424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250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21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854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647E-9DBD-40AA-BAAB-F9E27DAACDC5}" type="datetimeFigureOut">
              <a:rPr lang="pt-BR" smtClean="0"/>
              <a:t>27/05/2024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0B8823F8-DB5C-41E0-865C-57021677832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508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58DF5B7A-7785-49C6-B4EB-252FF28C2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8BD0529-90E2-47B4-8D13-CEE11A154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AE127430-162B-43FD-A02F-6E8AD8FD9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7A6023CB-BCF4-4A3C-B04B-EFF677921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98B0FCF0-0865-45E1-977A-5BFDD0EFC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C1FF2792-ADB4-44D2-B7EF-6E3503725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B7B0F0A2-D4CD-4EA5-96E9-9E282F25C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FBBC4912-27C6-4C5E-9C40-AE9B6644E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127E474D-BE64-49E8-8C82-691642D0B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A385E451-43CB-441B-83EE-28ACB6BCB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5BF91B89-051C-49D8-9029-83A1F52B0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21">
              <a:extLst>
                <a:ext uri="{FF2B5EF4-FFF2-40B4-BE49-F238E27FC236}">
                  <a16:creationId xmlns:a16="http://schemas.microsoft.com/office/drawing/2014/main" id="{42329880-D64F-4074-ABE4-348FDC7FB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2FAD4595-5B16-442B-A756-924FB136A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9B151E-1B34-4FA6-A53D-B92F787D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47" name="Freeform 27">
              <a:extLst>
                <a:ext uri="{FF2B5EF4-FFF2-40B4-BE49-F238E27FC236}">
                  <a16:creationId xmlns:a16="http://schemas.microsoft.com/office/drawing/2014/main" id="{617ED8F6-0AA2-4080-ADCB-6C7CE1759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28">
              <a:extLst>
                <a:ext uri="{FF2B5EF4-FFF2-40B4-BE49-F238E27FC236}">
                  <a16:creationId xmlns:a16="http://schemas.microsoft.com/office/drawing/2014/main" id="{76F017FD-AF02-4E22-A564-5DCC93F53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29">
              <a:extLst>
                <a:ext uri="{FF2B5EF4-FFF2-40B4-BE49-F238E27FC236}">
                  <a16:creationId xmlns:a16="http://schemas.microsoft.com/office/drawing/2014/main" id="{61F8A187-FAA8-4625-AC70-EE2C7499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30">
              <a:extLst>
                <a:ext uri="{FF2B5EF4-FFF2-40B4-BE49-F238E27FC236}">
                  <a16:creationId xmlns:a16="http://schemas.microsoft.com/office/drawing/2014/main" id="{6D431C21-669A-42BC-A2DF-9092CA729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31">
              <a:extLst>
                <a:ext uri="{FF2B5EF4-FFF2-40B4-BE49-F238E27FC236}">
                  <a16:creationId xmlns:a16="http://schemas.microsoft.com/office/drawing/2014/main" id="{D143DDDF-3A80-4C43-BBCF-8EC128010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Freeform 32">
              <a:extLst>
                <a:ext uri="{FF2B5EF4-FFF2-40B4-BE49-F238E27FC236}">
                  <a16:creationId xmlns:a16="http://schemas.microsoft.com/office/drawing/2014/main" id="{313BFF88-4BDD-4CC4-A514-C7D655779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reeform 33">
              <a:extLst>
                <a:ext uri="{FF2B5EF4-FFF2-40B4-BE49-F238E27FC236}">
                  <a16:creationId xmlns:a16="http://schemas.microsoft.com/office/drawing/2014/main" id="{BA235B4A-F8AD-4C1E-9074-356253813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reeform 34">
              <a:extLst>
                <a:ext uri="{FF2B5EF4-FFF2-40B4-BE49-F238E27FC236}">
                  <a16:creationId xmlns:a16="http://schemas.microsoft.com/office/drawing/2014/main" id="{281D9204-5CB0-44D1-B01F-5FFF6B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reeform 35">
              <a:extLst>
                <a:ext uri="{FF2B5EF4-FFF2-40B4-BE49-F238E27FC236}">
                  <a16:creationId xmlns:a16="http://schemas.microsoft.com/office/drawing/2014/main" id="{4DD213C5-5C2A-403A-AAEF-E495E64AE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Freeform 36">
              <a:extLst>
                <a:ext uri="{FF2B5EF4-FFF2-40B4-BE49-F238E27FC236}">
                  <a16:creationId xmlns:a16="http://schemas.microsoft.com/office/drawing/2014/main" id="{3D07FF46-5E32-4BEE-B85D-107AD341D4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Freeform 37">
              <a:extLst>
                <a:ext uri="{FF2B5EF4-FFF2-40B4-BE49-F238E27FC236}">
                  <a16:creationId xmlns:a16="http://schemas.microsoft.com/office/drawing/2014/main" id="{4E5AE900-6815-4A65-9A96-CA280B3A8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Freeform 38">
              <a:extLst>
                <a:ext uri="{FF2B5EF4-FFF2-40B4-BE49-F238E27FC236}">
                  <a16:creationId xmlns:a16="http://schemas.microsoft.com/office/drawing/2014/main" id="{45EA57FC-ADA4-45DD-98E7-B0615C5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9FFA7C60-EEB5-45DC-B964-20A76F776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7D84F46B-82DB-461C-88AC-F6C66B593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m 7" descr="Uma imagem contendo comida, no interior, mesa, cheio&#10;&#10;Descrição gerada automaticamente">
            <a:extLst>
              <a:ext uri="{FF2B5EF4-FFF2-40B4-BE49-F238E27FC236}">
                <a16:creationId xmlns:a16="http://schemas.microsoft.com/office/drawing/2014/main" id="{7171720D-8C26-4BBE-A875-1958403CD5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9" name="Imagem 4" descr="marca-IF-baiano-atualizada_Fev_2012.jpg">
            <a:extLst>
              <a:ext uri="{FF2B5EF4-FFF2-40B4-BE49-F238E27FC236}">
                <a16:creationId xmlns:a16="http://schemas.microsoft.com/office/drawing/2014/main" id="{89FA6577-1936-4B83-B420-80C455804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87" y="104879"/>
            <a:ext cx="5112848" cy="163006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Subtítulo 2">
            <a:extLst>
              <a:ext uri="{FF2B5EF4-FFF2-40B4-BE49-F238E27FC236}">
                <a16:creationId xmlns:a16="http://schemas.microsoft.com/office/drawing/2014/main" id="{05389F32-C4B4-45DC-BA09-02484EB7E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245" y="4340923"/>
            <a:ext cx="9064487" cy="1540678"/>
          </a:xfrm>
        </p:spPr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pt-BR" sz="3200" b="1" dirty="0">
                <a:solidFill>
                  <a:srgbClr val="FFFFFF"/>
                </a:solidFill>
              </a:rPr>
              <a:t>IFBAIANO – CAMPUS GUANAMBI</a:t>
            </a:r>
            <a:br>
              <a:rPr lang="pt-BR" sz="3200" b="1" dirty="0">
                <a:solidFill>
                  <a:srgbClr val="FFFFFF"/>
                </a:solidFill>
              </a:rPr>
            </a:br>
            <a:r>
              <a:rPr lang="pt-BR" sz="3200" b="1" dirty="0">
                <a:solidFill>
                  <a:srgbClr val="FFFFFF"/>
                </a:solidFill>
              </a:rPr>
              <a:t>LÍNGUA ESPANHOLA</a:t>
            </a: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pt-BR" sz="3200" b="1" dirty="0">
                <a:solidFill>
                  <a:srgbClr val="FFFFFF"/>
                </a:solidFill>
              </a:rPr>
              <a:t>DOCENTE – SAMYLLE SOUZA</a:t>
            </a:r>
            <a:br>
              <a:rPr lang="pt-BR" sz="3200" b="1" dirty="0">
                <a:solidFill>
                  <a:srgbClr val="FFFFFF"/>
                </a:solidFill>
              </a:rPr>
            </a:br>
            <a:endParaRPr lang="pt-BR" sz="3200" b="1" dirty="0">
              <a:solidFill>
                <a:srgbClr val="FFFFFF"/>
              </a:solidFill>
            </a:endParaRPr>
          </a:p>
          <a:p>
            <a:endParaRPr lang="pt-B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233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737E71-65B7-6F3B-A4E6-761C10661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7" r="32200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813CA-C841-407F-AC86-815E32D8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pt-BR" sz="3200" b="1" dirty="0">
                <a:solidFill>
                  <a:srgbClr val="FEFFFF"/>
                </a:solidFill>
              </a:rPr>
              <a:t>GLOSARIO DE IMAGEN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CA67A7-A6A2-4D07-B3B1-358FCEE24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>
              <a:solidFill>
                <a:srgbClr val="FEFFFF"/>
              </a:solidFill>
            </a:endParaRPr>
          </a:p>
          <a:p>
            <a:endParaRPr lang="en-US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PAPAS / PATATA</a:t>
            </a:r>
          </a:p>
        </p:txBody>
      </p:sp>
    </p:spTree>
    <p:extLst>
      <p:ext uri="{BB962C8B-B14F-4D97-AF65-F5344CB8AC3E}">
        <p14:creationId xmlns:p14="http://schemas.microsoft.com/office/powerpoint/2010/main" val="1348643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BE0789E-91A7-4246-978E-A17FE1BF9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795735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6C0BD2-8B3C-4042-B4EE-5DB7665A3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  <a:solidFill>
            <a:schemeClr val="bg2"/>
          </a:solidFill>
        </p:grpSpPr>
        <p:sp>
          <p:nvSpPr>
            <p:cNvPr id="11" name="Freeform 27">
              <a:extLst>
                <a:ext uri="{FF2B5EF4-FFF2-40B4-BE49-F238E27FC236}">
                  <a16:creationId xmlns:a16="http://schemas.microsoft.com/office/drawing/2014/main" id="{5F53669F-C1E6-43B8-AC6F-B44CE56BF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28">
              <a:extLst>
                <a:ext uri="{FF2B5EF4-FFF2-40B4-BE49-F238E27FC236}">
                  <a16:creationId xmlns:a16="http://schemas.microsoft.com/office/drawing/2014/main" id="{53966C25-DAEA-4318-8FBC-EC6FF8F5A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ED6EA716-EAD4-4023-8673-0809A1E24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84261748-EFC0-4729-A7BB-A88FDAF6F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2C14F808-CC69-494F-98AC-CB750416C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F1CA3607-84D0-4085-A363-796A17B1D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33">
              <a:extLst>
                <a:ext uri="{FF2B5EF4-FFF2-40B4-BE49-F238E27FC236}">
                  <a16:creationId xmlns:a16="http://schemas.microsoft.com/office/drawing/2014/main" id="{491E6160-2958-4A90-8B50-EDA182AABB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34">
              <a:extLst>
                <a:ext uri="{FF2B5EF4-FFF2-40B4-BE49-F238E27FC236}">
                  <a16:creationId xmlns:a16="http://schemas.microsoft.com/office/drawing/2014/main" id="{559F6CB7-E057-499B-A859-360276989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FF12353D-CF89-4D03-8075-C161824E2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5B91C9D6-FAF2-445B-AF1B-43992602A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570F7A1D-86B1-4AD1-B4A3-9AE2A52C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38">
              <a:extLst>
                <a:ext uri="{FF2B5EF4-FFF2-40B4-BE49-F238E27FC236}">
                  <a16:creationId xmlns:a16="http://schemas.microsoft.com/office/drawing/2014/main" id="{52C6EBA8-95CC-4FE6-A8E4-3A6911E8A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7A3727F-CD30-4CBE-A307-BB34337F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056" y="1093380"/>
            <a:ext cx="3068182" cy="4671240"/>
          </a:xfrm>
        </p:spPr>
        <p:txBody>
          <a:bodyPr anchor="ctr">
            <a:normAutofit/>
          </a:bodyPr>
          <a:lstStyle/>
          <a:p>
            <a:pPr algn="r"/>
            <a:r>
              <a:rPr lang="pt-BR" b="1" dirty="0"/>
              <a:t>GLOSARIO</a:t>
            </a: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15EDA122-4530-45D2-A70A-B1A967AAE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159" y="3179901"/>
            <a:ext cx="1098194" cy="514066"/>
          </a:xfrm>
          <a:custGeom>
            <a:avLst/>
            <a:gdLst>
              <a:gd name="connsiteX0" fmla="*/ 10000 w 10044"/>
              <a:gd name="connsiteY0" fmla="*/ 4701 h 9966"/>
              <a:gd name="connsiteX1" fmla="*/ 8559 w 10044"/>
              <a:gd name="connsiteY1" fmla="*/ 188 h 9966"/>
              <a:gd name="connsiteX2" fmla="*/ 8527 w 10044"/>
              <a:gd name="connsiteY2" fmla="*/ 94 h 9966"/>
              <a:gd name="connsiteX3" fmla="*/ 8438 w 10044"/>
              <a:gd name="connsiteY3" fmla="*/ 0 h 9966"/>
              <a:gd name="connsiteX4" fmla="*/ 7867 w 10044"/>
              <a:gd name="connsiteY4" fmla="*/ 0 h 9966"/>
              <a:gd name="connsiteX5" fmla="*/ 0 w 10044"/>
              <a:gd name="connsiteY5" fmla="*/ 70 h 9966"/>
              <a:gd name="connsiteX6" fmla="*/ 3132 w 10044"/>
              <a:gd name="connsiteY6" fmla="*/ 9763 h 9966"/>
              <a:gd name="connsiteX7" fmla="*/ 7867 w 10044"/>
              <a:gd name="connsiteY7" fmla="*/ 9966 h 9966"/>
              <a:gd name="connsiteX8" fmla="*/ 8438 w 10044"/>
              <a:gd name="connsiteY8" fmla="*/ 9966 h 9966"/>
              <a:gd name="connsiteX9" fmla="*/ 8527 w 10044"/>
              <a:gd name="connsiteY9" fmla="*/ 9872 h 9966"/>
              <a:gd name="connsiteX10" fmla="*/ 8559 w 10044"/>
              <a:gd name="connsiteY10" fmla="*/ 9778 h 9966"/>
              <a:gd name="connsiteX11" fmla="*/ 10000 w 10044"/>
              <a:gd name="connsiteY11" fmla="*/ 5265 h 9966"/>
              <a:gd name="connsiteX12" fmla="*/ 10000 w 10044"/>
              <a:gd name="connsiteY12" fmla="*/ 4701 h 9966"/>
              <a:gd name="connsiteX0" fmla="*/ 6839 w 6883"/>
              <a:gd name="connsiteY0" fmla="*/ 4885 h 10168"/>
              <a:gd name="connsiteX1" fmla="*/ 5405 w 6883"/>
              <a:gd name="connsiteY1" fmla="*/ 357 h 10168"/>
              <a:gd name="connsiteX2" fmla="*/ 5373 w 6883"/>
              <a:gd name="connsiteY2" fmla="*/ 262 h 10168"/>
              <a:gd name="connsiteX3" fmla="*/ 5284 w 6883"/>
              <a:gd name="connsiteY3" fmla="*/ 168 h 10168"/>
              <a:gd name="connsiteX4" fmla="*/ 4716 w 6883"/>
              <a:gd name="connsiteY4" fmla="*/ 168 h 10168"/>
              <a:gd name="connsiteX5" fmla="*/ 50 w 6883"/>
              <a:gd name="connsiteY5" fmla="*/ 0 h 10168"/>
              <a:gd name="connsiteX6" fmla="*/ 1 w 6883"/>
              <a:gd name="connsiteY6" fmla="*/ 9964 h 10168"/>
              <a:gd name="connsiteX7" fmla="*/ 4716 w 6883"/>
              <a:gd name="connsiteY7" fmla="*/ 10168 h 10168"/>
              <a:gd name="connsiteX8" fmla="*/ 5284 w 6883"/>
              <a:gd name="connsiteY8" fmla="*/ 10168 h 10168"/>
              <a:gd name="connsiteX9" fmla="*/ 5373 w 6883"/>
              <a:gd name="connsiteY9" fmla="*/ 10074 h 10168"/>
              <a:gd name="connsiteX10" fmla="*/ 5405 w 6883"/>
              <a:gd name="connsiteY10" fmla="*/ 9979 h 10168"/>
              <a:gd name="connsiteX11" fmla="*/ 6839 w 6883"/>
              <a:gd name="connsiteY11" fmla="*/ 5451 h 10168"/>
              <a:gd name="connsiteX12" fmla="*/ 6839 w 6883"/>
              <a:gd name="connsiteY12" fmla="*/ 4885 h 10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83" h="10168">
                <a:moveTo>
                  <a:pt x="6839" y="4885"/>
                </a:moveTo>
                <a:lnTo>
                  <a:pt x="5405" y="357"/>
                </a:lnTo>
                <a:cubicBezTo>
                  <a:pt x="5395" y="325"/>
                  <a:pt x="5383" y="294"/>
                  <a:pt x="5373" y="262"/>
                </a:cubicBezTo>
                <a:cubicBezTo>
                  <a:pt x="5344" y="168"/>
                  <a:pt x="5314" y="168"/>
                  <a:pt x="5284" y="168"/>
                </a:cubicBezTo>
                <a:lnTo>
                  <a:pt x="4716" y="168"/>
                </a:lnTo>
                <a:lnTo>
                  <a:pt x="50" y="0"/>
                </a:lnTo>
                <a:cubicBezTo>
                  <a:pt x="59" y="3322"/>
                  <a:pt x="-8" y="6643"/>
                  <a:pt x="1" y="9964"/>
                </a:cubicBezTo>
                <a:lnTo>
                  <a:pt x="4716" y="10168"/>
                </a:lnTo>
                <a:lnTo>
                  <a:pt x="5284" y="10168"/>
                </a:lnTo>
                <a:cubicBezTo>
                  <a:pt x="5314" y="10168"/>
                  <a:pt x="5344" y="10074"/>
                  <a:pt x="5373" y="10074"/>
                </a:cubicBezTo>
                <a:cubicBezTo>
                  <a:pt x="5373" y="9979"/>
                  <a:pt x="5405" y="9979"/>
                  <a:pt x="5405" y="9979"/>
                </a:cubicBezTo>
                <a:lnTo>
                  <a:pt x="6839" y="5451"/>
                </a:lnTo>
                <a:cubicBezTo>
                  <a:pt x="6898" y="5262"/>
                  <a:pt x="6898" y="5074"/>
                  <a:pt x="6839" y="488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782F52E-0F94-4BFC-9F89-B054DDEAB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736" y="0"/>
            <a:ext cx="7396264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165C53-57C1-4804-A766-C02D9BAA9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509" y="295423"/>
            <a:ext cx="6559488" cy="6276180"/>
          </a:xfrm>
        </p:spPr>
        <p:txBody>
          <a:bodyPr anchor="ctr">
            <a:normAutofit/>
          </a:bodyPr>
          <a:lstStyle/>
          <a:p>
            <a:r>
              <a:rPr lang="pt-BR" sz="2400" b="1" dirty="0"/>
              <a:t>CONUCO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es-ES" sz="2400" dirty="0"/>
              <a:t>1. m. </a:t>
            </a:r>
            <a:r>
              <a:rPr lang="es-ES" sz="2400" dirty="0" err="1"/>
              <a:t>Ant</a:t>
            </a:r>
            <a:r>
              <a:rPr lang="es-ES" sz="2400" dirty="0"/>
              <a:t>. Porción de tierra que los indios taínos dedicaban al cultivo.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2. m. Cuba, R. Dom. y Ven. Parcela pequeña de tierra destinada al cultivo de frutos menores, casi sin regadío ni laboreo.</a:t>
            </a:r>
          </a:p>
          <a:p>
            <a:pPr marL="0" indent="0">
              <a:buNone/>
            </a:pPr>
            <a:endParaRPr lang="es-ES" sz="2400" dirty="0"/>
          </a:p>
          <a:p>
            <a:pPr marL="0" indent="0">
              <a:buNone/>
            </a:pPr>
            <a:r>
              <a:rPr lang="es-ES" sz="2400" dirty="0"/>
              <a:t>3. m. Cuba. Pedazo de tierra que los amos concedían a los esclavos para que, en provecho propio, lo cultivaran o para que en él criaran animales</a:t>
            </a:r>
            <a:r>
              <a:rPr lang="es-E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15428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D25866-F15D-40A4-AEC5-47C044637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DCB8E995-36E8-40B6-82D4-F52DE2987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DF54AEB5-68B5-46AE-B8F0-EEBE5DFED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E3F708CB-F094-4EE7-8AD5-A462F1DF8B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ECFCFB22-E8B5-4FAC-A354-E7E0CE6F2B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ED1DB3B4-A6DC-476F-986E-DF361EE84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4EE13DFA-3489-4DE6-9154-34D9CB400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5CD12D51-F9A8-4CC9-B9C9-206EAFD8C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266B326C-1178-40F9-A265-6067D363B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12F3B319-F00B-4755-BC54-95511E21D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3079D7BD-8A3F-47F6-8407-D9DA96FF35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1F97C31C-8585-43FB-924B-8ADD65123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A33E1C89-7E74-49BF-A5D1-9A352ED03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4A17ED-96AA-44A6-A050-E1A7A1CDD9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FBB2A87E-3E24-4A6F-9FD8-0F1436D4D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28">
              <a:extLst>
                <a:ext uri="{FF2B5EF4-FFF2-40B4-BE49-F238E27FC236}">
                  <a16:creationId xmlns:a16="http://schemas.microsoft.com/office/drawing/2014/main" id="{257F945B-2AA3-4328-BFF5-20DE64011B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E1A7230F-6A6F-403C-9D83-7176E2852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30">
              <a:extLst>
                <a:ext uri="{FF2B5EF4-FFF2-40B4-BE49-F238E27FC236}">
                  <a16:creationId xmlns:a16="http://schemas.microsoft.com/office/drawing/2014/main" id="{E33E315A-9CB0-460E-A8B7-0A064BBFA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22CAAD33-CFAD-4E61-82AE-0C6F83853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32">
              <a:extLst>
                <a:ext uri="{FF2B5EF4-FFF2-40B4-BE49-F238E27FC236}">
                  <a16:creationId xmlns:a16="http://schemas.microsoft.com/office/drawing/2014/main" id="{1A20E13C-2540-4000-A13B-8F781100E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33">
              <a:extLst>
                <a:ext uri="{FF2B5EF4-FFF2-40B4-BE49-F238E27FC236}">
                  <a16:creationId xmlns:a16="http://schemas.microsoft.com/office/drawing/2014/main" id="{51EF0A01-E03D-448B-B12E-D5BFC6D0D2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34">
              <a:extLst>
                <a:ext uri="{FF2B5EF4-FFF2-40B4-BE49-F238E27FC236}">
                  <a16:creationId xmlns:a16="http://schemas.microsoft.com/office/drawing/2014/main" id="{58286A03-168E-477B-8876-2C53E4950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35">
              <a:extLst>
                <a:ext uri="{FF2B5EF4-FFF2-40B4-BE49-F238E27FC236}">
                  <a16:creationId xmlns:a16="http://schemas.microsoft.com/office/drawing/2014/main" id="{3DFFC705-1899-4E4C-AE76-F85BAF2F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36">
              <a:extLst>
                <a:ext uri="{FF2B5EF4-FFF2-40B4-BE49-F238E27FC236}">
                  <a16:creationId xmlns:a16="http://schemas.microsoft.com/office/drawing/2014/main" id="{01C9598D-BDF6-4A24-83B6-4DCA4D134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37">
              <a:extLst>
                <a:ext uri="{FF2B5EF4-FFF2-40B4-BE49-F238E27FC236}">
                  <a16:creationId xmlns:a16="http://schemas.microsoft.com/office/drawing/2014/main" id="{950C8213-67CD-4DEF-AA44-8BB3101392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2016FE1D-E3EB-4CF6-809B-159872CC7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CE6C63DC-BAE4-42B6-8FDF-F6467C2D2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5BD23F8E-2E78-4C84-8EFB-FE6C8ACB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7ABABA7-0420-4200-9B65-1C1967CE9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A03E380-9CD1-4ABA-A763-9F9D252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6009967" y="0"/>
            <a:ext cx="6176982" cy="6853245"/>
            <a:chOff x="2487613" y="285750"/>
            <a:chExt cx="2428876" cy="5654676"/>
          </a:xfrm>
          <a:solidFill>
            <a:schemeClr val="bg2">
              <a:lumMod val="90000"/>
            </a:schemeClr>
          </a:solidFill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66E01B84-4C2B-4DE5-90C8-9C4001A75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64CE5A7A-D5C5-4FE5-860C-0B5748FD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16A7D2A-6EEA-47B8-A763-7D82E41B3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758F6E7-6DEC-48D0-ACB1-E5E26B13E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B56657FF-C027-42E7-859B-902929B6F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79047F2A-5978-46C6-B3A2-54AAC2136B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F3BE8FD1-0A72-4640-AC7A-2E057273F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752FC782-A372-4D11-B20D-958955E56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AA00B2F1-BEE2-444A-8249-C8E3212CA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4" y="468286"/>
              <a:ext cx="1768475" cy="4262464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E7F5747E-514B-4CF7-B6B0-DAD7149097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931614BB-1593-40ED-8113-2BD11870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2691871F-F15C-4E19-BC9C-78E5748D7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55" name="Freeform 6">
            <a:extLst>
              <a:ext uri="{FF2B5EF4-FFF2-40B4-BE49-F238E27FC236}">
                <a16:creationId xmlns:a16="http://schemas.microsoft.com/office/drawing/2014/main" id="{8576F020-8157-45CE-B1D9-6FA47AFEB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59566"/>
            <a:ext cx="7560245" cy="453886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CEA055-09FB-4B6B-BB5A-09D0774A8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215" y="1318590"/>
            <a:ext cx="5102159" cy="42208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</a:rPr>
              <a:t>SUBJUNTIVO  USOS</a:t>
            </a:r>
          </a:p>
        </p:txBody>
      </p:sp>
    </p:spTree>
    <p:extLst>
      <p:ext uri="{BB962C8B-B14F-4D97-AF65-F5344CB8AC3E}">
        <p14:creationId xmlns:p14="http://schemas.microsoft.com/office/powerpoint/2010/main" val="86763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82702F9-F690-4CCD-BB17-093A7C48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_tradnl" altLang="pt-BR" sz="2800" dirty="0">
                <a:solidFill>
                  <a:srgbClr val="FFFFFF"/>
                </a:solidFill>
              </a:rPr>
              <a:t>Para expresar deseos a otras personas, usamos la siguiente estructura:   </a:t>
            </a:r>
            <a:r>
              <a:rPr lang="es-ES_tradnl" altLang="pt-BR" sz="2800" b="1" dirty="0">
                <a:solidFill>
                  <a:srgbClr val="FFFFFF"/>
                </a:solidFill>
              </a:rPr>
              <a:t>que + el presente de subjuntivo </a:t>
            </a:r>
            <a:br>
              <a:rPr lang="es-ES_tradnl" altLang="pt-BR" sz="2800" b="1" dirty="0">
                <a:solidFill>
                  <a:srgbClr val="FFFFFF"/>
                </a:solidFill>
              </a:rPr>
            </a:br>
            <a:endParaRPr lang="pt-BR" sz="2800" b="1" dirty="0">
              <a:solidFill>
                <a:srgbClr val="FFFFFF"/>
              </a:solidFill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65AEE-EC5F-4E0D-9220-42B48F8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535" y="2529110"/>
            <a:ext cx="10692228" cy="40827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dirty="0"/>
          </a:p>
          <a:p>
            <a:r>
              <a:rPr lang="es-ES" sz="2800" b="1" dirty="0"/>
              <a:t>Ejemplos:</a:t>
            </a:r>
          </a:p>
          <a:p>
            <a:pPr marL="514350" indent="-514350">
              <a:buFont typeface="Wingdings 2" panose="05020102010507070707" pitchFamily="18" charset="2"/>
              <a:buAutoNum type="arabicPeriod"/>
            </a:pPr>
            <a:r>
              <a:rPr lang="es-ES_tradnl" altLang="pt-BR" sz="2800" i="1" dirty="0"/>
              <a:t>Nos vamos de vacaciones la semana que viene. </a:t>
            </a:r>
          </a:p>
          <a:p>
            <a:pPr marL="0" indent="0">
              <a:buNone/>
            </a:pPr>
            <a:r>
              <a:rPr lang="es-ES_tradnl" altLang="pt-BR" sz="2800" i="1" dirty="0"/>
              <a:t>    ¡</a:t>
            </a:r>
            <a:r>
              <a:rPr lang="es-ES_tradnl" altLang="pt-BR" sz="2800" b="1" i="1" dirty="0"/>
              <a:t>Qué la paséis bien</a:t>
            </a:r>
            <a:r>
              <a:rPr lang="es-ES_tradnl" altLang="pt-BR" sz="2800" i="1" dirty="0"/>
              <a:t>!</a:t>
            </a:r>
          </a:p>
          <a:p>
            <a:pPr>
              <a:buFont typeface="Wingdings 2" panose="05020102010507070707" pitchFamily="18" charset="2"/>
              <a:buNone/>
            </a:pPr>
            <a:endParaRPr lang="es-ES_tradnl" altLang="pt-BR" sz="2800" i="1" dirty="0"/>
          </a:p>
          <a:p>
            <a:pPr marL="514350" indent="-514350">
              <a:buFont typeface="+mj-lt"/>
              <a:buAutoNum type="arabicPeriod" startAt="2"/>
            </a:pPr>
            <a:r>
              <a:rPr lang="es-ES_tradnl" altLang="pt-BR" sz="2800" i="1" dirty="0"/>
              <a:t>No me encuentro muy bien. 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s-ES_tradnl" altLang="pt-BR" sz="2800" i="1" dirty="0"/>
              <a:t>    Pues vete a casa ¡</a:t>
            </a:r>
            <a:r>
              <a:rPr lang="es-ES_tradnl" altLang="pt-BR" sz="2800" b="1" i="1" dirty="0"/>
              <a:t>Qué te recuperes </a:t>
            </a:r>
            <a:r>
              <a:rPr lang="es-ES_tradnl" altLang="pt-BR" sz="2800" i="1" dirty="0"/>
              <a:t>muy pronto!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7014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8058A-8FA4-47DE-972B-B5D8A975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rgbClr val="FFFFFF"/>
                </a:solidFill>
              </a:rPr>
              <a:t>Con los verbos de influencia</a:t>
            </a:r>
            <a:br>
              <a:rPr lang="es-ES" dirty="0">
                <a:solidFill>
                  <a:srgbClr val="FFFFFF"/>
                </a:solidFill>
              </a:rPr>
            </a:br>
            <a:endParaRPr lang="pt-BR" b="1" dirty="0">
              <a:solidFill>
                <a:srgbClr val="FFFFFF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65AEE-EC5F-4E0D-9220-42B48F8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889" y="2529110"/>
            <a:ext cx="10142806" cy="4153044"/>
          </a:xfrm>
        </p:spPr>
        <p:txBody>
          <a:bodyPr>
            <a:normAutofit/>
          </a:bodyPr>
          <a:lstStyle/>
          <a:p>
            <a:endParaRPr lang="es-ES" dirty="0"/>
          </a:p>
          <a:p>
            <a:pPr algn="just"/>
            <a:r>
              <a:rPr lang="es-ES" sz="2800" dirty="0"/>
              <a:t>Son verbos que expresan la influencia de un sujeto sobre otro. Significan: </a:t>
            </a:r>
            <a:r>
              <a:rPr lang="es-ES" sz="2800" b="1" dirty="0"/>
              <a:t>aconsejar, dejar, desear, querer, ordenar, pedir, permitir, recomendar, sugerir</a:t>
            </a:r>
            <a:r>
              <a:rPr lang="es-ES" sz="2800" dirty="0"/>
              <a:t>.</a:t>
            </a:r>
          </a:p>
          <a:p>
            <a:pPr marL="0" indent="0" algn="just">
              <a:buNone/>
            </a:pPr>
            <a:endParaRPr lang="es-ES" sz="2800" dirty="0"/>
          </a:p>
          <a:p>
            <a:pPr algn="just"/>
            <a:r>
              <a:rPr lang="es-ES" sz="2800" dirty="0"/>
              <a:t>Con el mismo sujeto: </a:t>
            </a:r>
            <a:r>
              <a:rPr lang="es-ES" sz="2800" b="1" dirty="0"/>
              <a:t>verbo de influencia + infinitivo</a:t>
            </a:r>
          </a:p>
          <a:p>
            <a:pPr marL="0" indent="0" algn="just">
              <a:buNone/>
            </a:pPr>
            <a:r>
              <a:rPr lang="es-ES" sz="2800" dirty="0"/>
              <a:t>Ej.: Quieres venir a la playa con nosotros? </a:t>
            </a:r>
            <a:endParaRPr lang="es-ES" sz="2800" b="1" dirty="0"/>
          </a:p>
          <a:p>
            <a:pPr marL="0" indent="0">
              <a:buNone/>
            </a:pP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581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8058A-8FA4-47DE-972B-B5D8A975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Con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los</a:t>
            </a:r>
            <a:r>
              <a:rPr lang="pt-BR" dirty="0">
                <a:solidFill>
                  <a:srgbClr val="FFFFFF"/>
                </a:solidFill>
              </a:rPr>
              <a:t> verbos de influencia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65AEE-EC5F-4E0D-9220-42B48F8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092" y="2623929"/>
            <a:ext cx="9960708" cy="40160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800" dirty="0"/>
          </a:p>
          <a:p>
            <a:r>
              <a:rPr lang="es-ES" sz="2800" dirty="0"/>
              <a:t>Con distinto sujeto: </a:t>
            </a:r>
            <a:r>
              <a:rPr lang="es-ES" sz="2800" b="1" dirty="0"/>
              <a:t>verbo de influencias + que + subjuntivo</a:t>
            </a:r>
          </a:p>
          <a:p>
            <a:pPr marL="0" indent="0">
              <a:buNone/>
            </a:pPr>
            <a:endParaRPr lang="es-ES" sz="2800" dirty="0"/>
          </a:p>
          <a:p>
            <a:r>
              <a:rPr lang="es-ES" sz="2800" dirty="0"/>
              <a:t>Ej.: Quieres </a:t>
            </a:r>
            <a:r>
              <a:rPr lang="es-ES" sz="2800" b="1" dirty="0"/>
              <a:t>que compremos </a:t>
            </a:r>
            <a:r>
              <a:rPr lang="es-ES" sz="2800" dirty="0"/>
              <a:t>las entradas para el concierto de Nando Reis? </a:t>
            </a:r>
          </a:p>
        </p:txBody>
      </p:sp>
    </p:spTree>
    <p:extLst>
      <p:ext uri="{BB962C8B-B14F-4D97-AF65-F5344CB8AC3E}">
        <p14:creationId xmlns:p14="http://schemas.microsoft.com/office/powerpoint/2010/main" val="354199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8058A-8FA4-47DE-972B-B5D8A975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Con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los</a:t>
            </a:r>
            <a:r>
              <a:rPr lang="pt-BR" dirty="0">
                <a:solidFill>
                  <a:srgbClr val="FFFFFF"/>
                </a:solidFill>
              </a:rPr>
              <a:t> verbos de influencia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65AEE-EC5F-4E0D-9220-42B48F8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2623929"/>
            <a:ext cx="10999305" cy="401602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ES" sz="2800" dirty="0"/>
          </a:p>
          <a:p>
            <a:r>
              <a:rPr lang="es-ES" sz="2800" dirty="0"/>
              <a:t>Con distinto sujeto: </a:t>
            </a:r>
            <a:r>
              <a:rPr lang="es-ES" sz="2800" b="1" dirty="0"/>
              <a:t>verbo de influencias + que + subjuntivo</a:t>
            </a:r>
          </a:p>
          <a:p>
            <a:pPr marL="0" indent="0">
              <a:buNone/>
            </a:pPr>
            <a:endParaRPr lang="es-ES" sz="2800" b="1" dirty="0"/>
          </a:p>
          <a:p>
            <a:r>
              <a:rPr lang="es-ES_tradnl" altLang="pt-BR" sz="2800" i="1" dirty="0"/>
              <a:t>Ej.: Exigimos que el IF Baiano compre más equipos como “</a:t>
            </a:r>
            <a:r>
              <a:rPr lang="es-ES_tradnl" altLang="pt-BR" sz="2800" i="1" dirty="0" err="1"/>
              <a:t>datashow</a:t>
            </a:r>
            <a:r>
              <a:rPr lang="es-ES_tradnl" altLang="pt-BR" sz="2800" i="1"/>
              <a:t>” </a:t>
            </a:r>
            <a:r>
              <a:rPr lang="es-ES_tradnl" altLang="pt-BR" sz="2800" i="1" dirty="0"/>
              <a:t>y notebooks (sujetos distintos)</a:t>
            </a:r>
          </a:p>
          <a:p>
            <a:pPr>
              <a:buFont typeface="Wingdings 2" panose="05020102010507070707" pitchFamily="18" charset="2"/>
              <a:buNone/>
            </a:pPr>
            <a:r>
              <a:rPr lang="es-ES_tradnl" altLang="pt-BR" sz="2800" i="1" dirty="0"/>
              <a:t>   ¡Qué se acabe el prejuicio!</a:t>
            </a:r>
          </a:p>
          <a:p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1844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8058A-8FA4-47DE-972B-B5D8A975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Con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los</a:t>
            </a:r>
            <a:r>
              <a:rPr lang="pt-BR" dirty="0">
                <a:solidFill>
                  <a:srgbClr val="FFFFFF"/>
                </a:solidFill>
              </a:rPr>
              <a:t> verbos de </a:t>
            </a:r>
            <a:r>
              <a:rPr lang="pt-BR" dirty="0" err="1">
                <a:solidFill>
                  <a:srgbClr val="FFFFFF"/>
                </a:solidFill>
              </a:rPr>
              <a:t>sentimiento</a:t>
            </a: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65AEE-EC5F-4E0D-9220-42B48F8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83" y="2306695"/>
            <a:ext cx="11966916" cy="4551305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s-ES" sz="1400" dirty="0"/>
          </a:p>
          <a:p>
            <a:pPr>
              <a:lnSpc>
                <a:spcPct val="90000"/>
              </a:lnSpc>
            </a:pPr>
            <a:r>
              <a:rPr lang="es-ES" sz="2400" dirty="0"/>
              <a:t>Son verbos de sentimiento: </a:t>
            </a:r>
            <a:r>
              <a:rPr lang="es-ES" sz="2400" b="1" dirty="0"/>
              <a:t>alegrarse de , apetecer, encantar, gustar, importar, molestar, odiar, preferir, sentir, no soportar, sorprender.</a:t>
            </a:r>
          </a:p>
          <a:p>
            <a:pPr>
              <a:lnSpc>
                <a:spcPct val="90000"/>
              </a:lnSpc>
            </a:pPr>
            <a:endParaRPr lang="es-ES" sz="2400" dirty="0"/>
          </a:p>
          <a:p>
            <a:pPr>
              <a:lnSpc>
                <a:spcPct val="90000"/>
              </a:lnSpc>
            </a:pPr>
            <a:r>
              <a:rPr lang="es-ES" sz="2400" dirty="0"/>
              <a:t>Con el mismo sujeto: </a:t>
            </a:r>
            <a:r>
              <a:rPr lang="es-ES" sz="2400" b="1" dirty="0"/>
              <a:t>verbo de sentimiento + infinitivo</a:t>
            </a:r>
          </a:p>
          <a:p>
            <a:pPr>
              <a:lnSpc>
                <a:spcPct val="90000"/>
              </a:lnSpc>
            </a:pPr>
            <a:r>
              <a:rPr lang="es-ES" sz="2400" dirty="0"/>
              <a:t>Ej.: Me gusta jugar videojuegos. Yo prefiero bailar</a:t>
            </a:r>
          </a:p>
          <a:p>
            <a:pPr>
              <a:lnSpc>
                <a:spcPct val="90000"/>
              </a:lnSpc>
            </a:pPr>
            <a:endParaRPr lang="es-ES" sz="2400" dirty="0"/>
          </a:p>
          <a:p>
            <a:pPr>
              <a:lnSpc>
                <a:spcPct val="90000"/>
              </a:lnSpc>
            </a:pPr>
            <a:r>
              <a:rPr lang="es-ES" sz="2400" dirty="0"/>
              <a:t>Con distinto sujeto: </a:t>
            </a:r>
            <a:r>
              <a:rPr lang="es-ES" sz="2400" b="1" dirty="0"/>
              <a:t>verbos de sentimiento + que+ subjuntivo</a:t>
            </a:r>
          </a:p>
          <a:p>
            <a:pPr>
              <a:lnSpc>
                <a:spcPct val="90000"/>
              </a:lnSpc>
            </a:pPr>
            <a:r>
              <a:rPr lang="es-ES" sz="2400" dirty="0"/>
              <a:t>Ej.: Estás enfadado con Jaime? Sí. Es que no me gusta que me grite delante de la gente.</a:t>
            </a:r>
          </a:p>
          <a:p>
            <a:pPr>
              <a:lnSpc>
                <a:spcPct val="90000"/>
              </a:lnSpc>
            </a:pP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0407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8058A-8FA4-47DE-972B-B5D8A975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Expresar finalidad y propósito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65AEE-EC5F-4E0D-9220-42B48F8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63" y="2623929"/>
            <a:ext cx="11394831" cy="4234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800" b="1" dirty="0"/>
              <a:t>Para X Para que</a:t>
            </a:r>
          </a:p>
          <a:p>
            <a:pPr marL="0" indent="0">
              <a:buNone/>
            </a:pPr>
            <a:endParaRPr lang="es-ES" sz="2800" b="1" dirty="0"/>
          </a:p>
          <a:p>
            <a:r>
              <a:rPr lang="es-ES" sz="2800" dirty="0"/>
              <a:t>Con el mismo sujeto: </a:t>
            </a:r>
            <a:r>
              <a:rPr lang="es-ES" sz="2800" b="1" dirty="0"/>
              <a:t>para + infinitivo</a:t>
            </a:r>
          </a:p>
          <a:p>
            <a:r>
              <a:rPr lang="es-ES" sz="2800" dirty="0"/>
              <a:t>Ej.: Estoy ahorrando para viajar a España</a:t>
            </a:r>
          </a:p>
          <a:p>
            <a:endParaRPr lang="es-ES" sz="2800" dirty="0"/>
          </a:p>
          <a:p>
            <a:r>
              <a:rPr lang="es-ES" sz="2800" dirty="0"/>
              <a:t>Con distinto sujeto: </a:t>
            </a:r>
            <a:r>
              <a:rPr lang="es-ES" sz="2800" b="1" dirty="0"/>
              <a:t>para + que + subjuntivo</a:t>
            </a:r>
          </a:p>
          <a:p>
            <a:r>
              <a:rPr lang="es-ES" sz="2800" dirty="0"/>
              <a:t>Ej.: Estoy ahorrando para que mi hijo vaya  a España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1858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8058A-8FA4-47DE-972B-B5D8A975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pt-BR" dirty="0" err="1">
                <a:solidFill>
                  <a:srgbClr val="FFFFFF"/>
                </a:solidFill>
              </a:rPr>
              <a:t>Expresar</a:t>
            </a:r>
            <a:r>
              <a:rPr lang="pt-BR" dirty="0">
                <a:solidFill>
                  <a:srgbClr val="FFFFFF"/>
                </a:solidFill>
              </a:rPr>
              <a:t> </a:t>
            </a:r>
            <a:r>
              <a:rPr lang="pt-BR" dirty="0" err="1">
                <a:solidFill>
                  <a:srgbClr val="FFFFFF"/>
                </a:solidFill>
              </a:rPr>
              <a:t>tiempo</a:t>
            </a: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65AEE-EC5F-4E0D-9220-42B48F8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63" y="2623929"/>
            <a:ext cx="11394831" cy="4234071"/>
          </a:xfrm>
        </p:spPr>
        <p:txBody>
          <a:bodyPr>
            <a:normAutofit/>
          </a:bodyPr>
          <a:lstStyle/>
          <a:p>
            <a:pPr algn="just"/>
            <a:r>
              <a:rPr lang="es-ES" sz="2000" b="1" dirty="0"/>
              <a:t>Presente de indicativo + cuando + pres. de indicativo</a:t>
            </a:r>
          </a:p>
          <a:p>
            <a:pPr algn="just"/>
            <a:r>
              <a:rPr lang="es-ES" sz="2000" b="1" dirty="0"/>
              <a:t>Pasado de indicativo + cuando + pasado de indicativo</a:t>
            </a:r>
          </a:p>
          <a:p>
            <a:pPr algn="just"/>
            <a:r>
              <a:rPr lang="es-ES" sz="2000" dirty="0"/>
              <a:t>Ej.: Me quito los zapatos de tacón cuando llego en casa.</a:t>
            </a:r>
          </a:p>
          <a:p>
            <a:pPr marL="0" indent="0" algn="just">
              <a:buNone/>
            </a:pPr>
            <a:r>
              <a:rPr lang="es-ES" sz="2000" dirty="0"/>
              <a:t>     Miguel  se trasladó a Barcelona cuando se casó.</a:t>
            </a:r>
          </a:p>
          <a:p>
            <a:pPr algn="just"/>
            <a:endParaRPr lang="es-ES" sz="2000" dirty="0"/>
          </a:p>
          <a:p>
            <a:pPr algn="just"/>
            <a:r>
              <a:rPr lang="es-ES" sz="2000" b="1" dirty="0"/>
              <a:t>Futuro + cuando + presente de subjuntivo</a:t>
            </a:r>
          </a:p>
          <a:p>
            <a:pPr algn="just"/>
            <a:r>
              <a:rPr lang="es-ES" sz="2000" dirty="0"/>
              <a:t>Ej.: Me acostaré cuando lleguemos al hotel</a:t>
            </a:r>
          </a:p>
          <a:p>
            <a:pPr marL="0" indent="0" algn="just">
              <a:buNone/>
            </a:pPr>
            <a:r>
              <a:rPr lang="es-ES" sz="2000" dirty="0"/>
              <a:t>     Cuando apruebe el carné de conducir se va a comprar un coche.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0369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Conteúdo 12" descr="Vista do alto de uma montanha&#10;&#10;Descrição gerada automaticamente">
            <a:extLst>
              <a:ext uri="{FF2B5EF4-FFF2-40B4-BE49-F238E27FC236}">
                <a16:creationId xmlns:a16="http://schemas.microsoft.com/office/drawing/2014/main" id="{9036C15E-AA5A-4013-9004-C9E7C08A4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3" b="49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0404402-7B4E-40EC-9CF3-EDD8DA26F006}"/>
              </a:ext>
            </a:extLst>
          </p:cNvPr>
          <p:cNvSpPr txBox="1"/>
          <p:nvPr/>
        </p:nvSpPr>
        <p:spPr>
          <a:xfrm>
            <a:off x="1789043" y="673414"/>
            <a:ext cx="88789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chemeClr val="accent5">
                    <a:lumMod val="75000"/>
                  </a:schemeClr>
                </a:solidFill>
              </a:rPr>
              <a:t>OJALÁ QUE LLUEVA CAFÉ</a:t>
            </a:r>
          </a:p>
          <a:p>
            <a:pPr algn="ctr"/>
            <a:r>
              <a:rPr lang="pt-BR" sz="4400" b="1" dirty="0">
                <a:solidFill>
                  <a:schemeClr val="accent5">
                    <a:lumMod val="75000"/>
                  </a:schemeClr>
                </a:solidFill>
              </a:rPr>
              <a:t>JUAN LUIS GUERRA</a:t>
            </a:r>
          </a:p>
          <a:p>
            <a:pPr algn="ctr"/>
            <a:endParaRPr lang="pt-BR" sz="48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pt-BR" sz="48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pt-BR" sz="4800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pt-BR" sz="4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IMAGEN – DESDE EL CAFETAL EN ARMENIA - COLOMBIA</a:t>
            </a:r>
          </a:p>
          <a:p>
            <a:pPr algn="ctr"/>
            <a:endParaRPr lang="pt-BR" sz="48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447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8058A-8FA4-47DE-972B-B5D8A975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Valorar </a:t>
            </a:r>
            <a:r>
              <a:rPr lang="pt-BR" dirty="0" err="1">
                <a:solidFill>
                  <a:srgbClr val="FFFFFF"/>
                </a:solidFill>
              </a:rPr>
              <a:t>situaciones</a:t>
            </a:r>
            <a:r>
              <a:rPr lang="pt-BR" dirty="0">
                <a:solidFill>
                  <a:srgbClr val="FFFFFF"/>
                </a:solidFill>
              </a:rPr>
              <a:t> y </a:t>
            </a:r>
            <a:r>
              <a:rPr lang="pt-BR" dirty="0" err="1">
                <a:solidFill>
                  <a:srgbClr val="FFFFFF"/>
                </a:solidFill>
              </a:rPr>
              <a:t>hechos</a:t>
            </a: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65AEE-EC5F-4E0D-9220-42B48F8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63" y="2623929"/>
            <a:ext cx="11394831" cy="42340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dirty="0"/>
              <a:t> </a:t>
            </a:r>
          </a:p>
          <a:p>
            <a:r>
              <a:rPr lang="es-ES" sz="2800" dirty="0"/>
              <a:t>Es / Me parece + (i)lógico  que + presente de subjuntivo</a:t>
            </a:r>
          </a:p>
          <a:p>
            <a:pPr marL="0" indent="0">
              <a:buNone/>
            </a:pPr>
            <a:r>
              <a:rPr lang="es-ES" sz="2800" dirty="0"/>
              <a:t>                                   in)justo</a:t>
            </a:r>
          </a:p>
          <a:p>
            <a:pPr marL="0" indent="0">
              <a:buNone/>
            </a:pPr>
            <a:r>
              <a:rPr lang="es-ES" sz="2800" dirty="0"/>
              <a:t>                                   Increíble</a:t>
            </a:r>
          </a:p>
          <a:p>
            <a:pPr marL="0" indent="0">
              <a:buNone/>
            </a:pPr>
            <a:r>
              <a:rPr lang="es-ES" sz="2800" dirty="0"/>
              <a:t>                                   Normal</a:t>
            </a:r>
          </a:p>
          <a:p>
            <a:pPr marL="0" indent="0">
              <a:buNone/>
            </a:pPr>
            <a:r>
              <a:rPr lang="es-ES" sz="2800" dirty="0"/>
              <a:t>                                   Importante</a:t>
            </a:r>
          </a:p>
          <a:p>
            <a:pPr marL="0" indent="0">
              <a:buNone/>
            </a:pPr>
            <a:r>
              <a:rPr lang="es-ES" sz="2800" dirty="0"/>
              <a:t>                                   Una vergüenza</a:t>
            </a:r>
          </a:p>
          <a:p>
            <a:pPr marL="0" indent="0">
              <a:buNone/>
            </a:pPr>
            <a:r>
              <a:rPr lang="es-ES" sz="2800" dirty="0"/>
              <a:t>                                   Una tontería</a:t>
            </a:r>
          </a:p>
        </p:txBody>
      </p:sp>
    </p:spTree>
    <p:extLst>
      <p:ext uri="{BB962C8B-B14F-4D97-AF65-F5344CB8AC3E}">
        <p14:creationId xmlns:p14="http://schemas.microsoft.com/office/powerpoint/2010/main" val="1147913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3C2D7E-3F2E-404E-9B30-CB12DC972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1F7FD00-BF97-4325-B7C2-E451F2084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0669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28058A-8FA4-47DE-972B-B5D8A975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391" y="624110"/>
            <a:ext cx="9383408" cy="128089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Valorar </a:t>
            </a:r>
            <a:r>
              <a:rPr lang="pt-BR" dirty="0" err="1">
                <a:solidFill>
                  <a:srgbClr val="FFFFFF"/>
                </a:solidFill>
              </a:rPr>
              <a:t>situaciones</a:t>
            </a:r>
            <a:r>
              <a:rPr lang="pt-BR" dirty="0">
                <a:solidFill>
                  <a:srgbClr val="FFFFFF"/>
                </a:solidFill>
              </a:rPr>
              <a:t> y </a:t>
            </a:r>
            <a:r>
              <a:rPr lang="pt-BR" dirty="0" err="1">
                <a:solidFill>
                  <a:srgbClr val="FFFFFF"/>
                </a:solidFill>
              </a:rPr>
              <a:t>hechos</a:t>
            </a:r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179B5294-DA4E-4926-B14A-DD6E07A12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F65AEE-EC5F-4E0D-9220-42B48F8A1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63" y="2623929"/>
            <a:ext cx="11394831" cy="42340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dirty="0"/>
              <a:t> </a:t>
            </a:r>
          </a:p>
          <a:p>
            <a:pPr>
              <a:buFont typeface="Wingdings 2" panose="05020102010507070707" pitchFamily="18" charset="2"/>
              <a:buNone/>
            </a:pPr>
            <a:endParaRPr lang="es-ES_tradnl" altLang="pt-BR" sz="2800" dirty="0"/>
          </a:p>
          <a:p>
            <a:r>
              <a:rPr lang="es-ES" sz="2800" b="1" dirty="0"/>
              <a:t>Está/Me parece (muy) bien/mal  + que + presente de subjuntivo</a:t>
            </a:r>
          </a:p>
          <a:p>
            <a:r>
              <a:rPr lang="es-ES" sz="2800" b="1" dirty="0"/>
              <a:t>No Está/Me parece (muy) bien/mal + infinitivo      </a:t>
            </a:r>
          </a:p>
          <a:p>
            <a:endParaRPr lang="es-ES" sz="2800" dirty="0"/>
          </a:p>
          <a:p>
            <a:r>
              <a:rPr lang="es-ES" sz="2800" dirty="0"/>
              <a:t>Ej.: Es una vergüenza que haya hambre en el mundo.</a:t>
            </a:r>
          </a:p>
          <a:p>
            <a:pPr marL="0" indent="0">
              <a:buNone/>
            </a:pPr>
            <a:r>
              <a:rPr lang="es-ES" sz="2800" dirty="0"/>
              <a:t>    Me parece increíble que Brasil tenga tantos analfabetos.</a:t>
            </a:r>
          </a:p>
          <a:p>
            <a:pPr marL="0" indent="0">
              <a:buNone/>
            </a:pPr>
            <a:r>
              <a:rPr lang="es-ES" sz="2800" dirty="0"/>
              <a:t>    No me parece lógico tener que pagar por todo. </a:t>
            </a:r>
          </a:p>
        </p:txBody>
      </p:sp>
    </p:spTree>
    <p:extLst>
      <p:ext uri="{BB962C8B-B14F-4D97-AF65-F5344CB8AC3E}">
        <p14:creationId xmlns:p14="http://schemas.microsoft.com/office/powerpoint/2010/main" val="414131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46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pt-BR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F6C671A-CFEE-419F-A71D-8BD501125A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7527616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73453A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FCF7A9-4FA7-4470-9F33-1A53D55EA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03" y="3889218"/>
            <a:ext cx="6094262" cy="15136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 dirty="0">
                <a:solidFill>
                  <a:srgbClr val="FEFFFF"/>
                </a:solidFill>
              </a:rPr>
              <a:t>¡MUCHAS GRACIAS!</a:t>
            </a:r>
          </a:p>
        </p:txBody>
      </p:sp>
      <p:pic>
        <p:nvPicPr>
          <p:cNvPr id="6" name="Imagem 5" descr="Forma&#10;&#10;Descrição gerada automaticamente">
            <a:extLst>
              <a:ext uri="{FF2B5EF4-FFF2-40B4-BE49-F238E27FC236}">
                <a16:creationId xmlns:a16="http://schemas.microsoft.com/office/drawing/2014/main" id="{3AAAC966-C842-4A43-B697-3A8E761A9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605" y="3883199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8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A9A118BC-BA81-4C93-ACF2-98CA894F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37E1130-C53E-4FDB-8D84-886310389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3A592E-343C-4255-B9DF-6F3E4B79D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94" r="6157" b="-2"/>
          <a:stretch/>
        </p:blipFill>
        <p:spPr>
          <a:xfrm>
            <a:off x="8229598" y="-5534"/>
            <a:ext cx="3962402" cy="3431766"/>
          </a:xfrm>
          <a:prstGeom prst="rect">
            <a:avLst/>
          </a:prstGeom>
        </p:spPr>
      </p:pic>
      <p:sp>
        <p:nvSpPr>
          <p:cNvPr id="34" name="Freeform 5">
            <a:extLst>
              <a:ext uri="{FF2B5EF4-FFF2-40B4-BE49-F238E27FC236}">
                <a16:creationId xmlns:a16="http://schemas.microsoft.com/office/drawing/2014/main" id="{B6FD7DC0-5FF7-4A80-9AC3-9AA8CD001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2A4B07-C253-45D4-B6CE-6A79B68CA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pt-BR" sz="3200" b="1">
                <a:solidFill>
                  <a:srgbClr val="FEFFFF"/>
                </a:solidFill>
              </a:rPr>
              <a:t>GLOSARIO DE IMAGEN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BA775D6-24DB-4DAE-B947-DF51EF5DF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TÉ</a:t>
            </a:r>
          </a:p>
          <a:p>
            <a:endParaRPr lang="en-US" sz="2800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YUCA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CBE14D0-2ABF-43DC-AC36-7042E0DA8D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85" r="9630" b="8648"/>
          <a:stretch/>
        </p:blipFill>
        <p:spPr>
          <a:xfrm>
            <a:off x="8229598" y="3426232"/>
            <a:ext cx="3962402" cy="343176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608143B-5494-482A-BCE4-588DC477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29598" y="3426234"/>
            <a:ext cx="3962401" cy="2766"/>
          </a:xfrm>
          <a:prstGeom prst="line">
            <a:avLst/>
          </a:prstGeom>
          <a:ln w="50800" cap="flat">
            <a:solidFill>
              <a:schemeClr val="bg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755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A118BC-BA81-4C93-ACF2-98CA894F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E1130-C53E-4FDB-8D84-886310389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E8ADFE-1E6E-45A6-9FF9-26E129FEB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3391"/>
          <a:stretch/>
        </p:blipFill>
        <p:spPr>
          <a:xfrm>
            <a:off x="8229598" y="-5534"/>
            <a:ext cx="3962402" cy="3431766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B6FD7DC0-5FF7-4A80-9AC3-9AA8CD001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4F1BB0-7759-445C-B0FD-FEAD0531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pt-BR" sz="3200" b="1" dirty="0">
                <a:solidFill>
                  <a:srgbClr val="FEFFFF"/>
                </a:solidFill>
              </a:rPr>
              <a:t>GLOSARIO DE IMAGEN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01B3094-59AD-4FD3-ADEF-B079AF5DE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endParaRPr lang="en-US" sz="2800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QUESO BLANCO</a:t>
            </a:r>
          </a:p>
          <a:p>
            <a:endParaRPr lang="en-US" sz="2800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JARINA ≠ HARINA </a:t>
            </a:r>
          </a:p>
          <a:p>
            <a:pPr marL="0" indent="0">
              <a:buNone/>
            </a:pPr>
            <a:endParaRPr lang="en-US" sz="2800" b="1" dirty="0">
              <a:solidFill>
                <a:srgbClr val="FEFFFF"/>
              </a:solidFill>
            </a:endParaRP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DB59446-16BC-4D54-98ED-F0D360BC3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4" r="24888" b="-2"/>
          <a:stretch/>
        </p:blipFill>
        <p:spPr>
          <a:xfrm>
            <a:off x="8229598" y="3426232"/>
            <a:ext cx="3962402" cy="343176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08143B-5494-482A-BCE4-588DC477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29598" y="3426234"/>
            <a:ext cx="3962401" cy="2766"/>
          </a:xfrm>
          <a:prstGeom prst="line">
            <a:avLst/>
          </a:prstGeom>
          <a:ln w="50800" cap="flat">
            <a:solidFill>
              <a:schemeClr val="bg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404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A118BC-BA81-4C93-ACF2-98CA894F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E1130-C53E-4FDB-8D84-886310389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0D5062E-9130-4474-BF83-EC783AABE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7" r="4830" b="3"/>
          <a:stretch/>
        </p:blipFill>
        <p:spPr>
          <a:xfrm>
            <a:off x="8229598" y="-5534"/>
            <a:ext cx="3962402" cy="3431766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B6FD7DC0-5FF7-4A80-9AC3-9AA8CD001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AE3B77-BC73-4084-8210-AB89F292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pt-BR" sz="3200" b="1">
                <a:solidFill>
                  <a:srgbClr val="FEFFFF"/>
                </a:solidFill>
              </a:rPr>
              <a:t>GLOSARIO DE IMAGEN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DD88820-43D2-4723-8D6C-C7595E5AB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BERRO (AGRIÃO)</a:t>
            </a:r>
          </a:p>
          <a:p>
            <a:endParaRPr lang="en-US" sz="2800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MIEL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F1459E-35CB-454E-8179-13FFFE6803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7" r="4738" b="-3"/>
          <a:stretch/>
        </p:blipFill>
        <p:spPr>
          <a:xfrm>
            <a:off x="8229598" y="3426232"/>
            <a:ext cx="3962402" cy="343176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08143B-5494-482A-BCE4-588DC477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29598" y="3426234"/>
            <a:ext cx="3962401" cy="2766"/>
          </a:xfrm>
          <a:prstGeom prst="line">
            <a:avLst/>
          </a:prstGeom>
          <a:ln w="50800" cap="flat">
            <a:solidFill>
              <a:schemeClr val="bg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098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A118BC-BA81-4C93-ACF2-98CA894F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7E1130-C53E-4FDB-8D84-886310389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C9A383F-D0D2-49E0-A792-6A00570AC0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94" r="3" b="34283"/>
          <a:stretch/>
        </p:blipFill>
        <p:spPr>
          <a:xfrm>
            <a:off x="8229598" y="-5534"/>
            <a:ext cx="3962402" cy="3431766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B6FD7DC0-5FF7-4A80-9AC3-9AA8CD001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6F43E3-2CC9-4EDB-ACC9-312078B5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pt-BR" sz="3200" b="1">
                <a:solidFill>
                  <a:srgbClr val="FEFFFF"/>
                </a:solidFill>
              </a:rPr>
              <a:t>GLORARIO DE IMAGEN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6682F8-BD82-45BA-B082-64A536973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endParaRPr lang="en-US" sz="2800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MAPUEY</a:t>
            </a:r>
          </a:p>
          <a:p>
            <a:endParaRPr lang="en-US" sz="2800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ARROZ GRANEADO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4FE36CB-2E0A-4F7E-A134-6DA1F3C34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39" r="8076" b="-3"/>
          <a:stretch/>
        </p:blipFill>
        <p:spPr>
          <a:xfrm>
            <a:off x="8229598" y="3426232"/>
            <a:ext cx="3962402" cy="343176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608143B-5494-482A-BCE4-588DC477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29598" y="3426234"/>
            <a:ext cx="3962401" cy="2766"/>
          </a:xfrm>
          <a:prstGeom prst="line">
            <a:avLst/>
          </a:prstGeom>
          <a:ln w="50800" cap="flat">
            <a:solidFill>
              <a:schemeClr val="bg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823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6" name="Imagem 5" descr="Planta com folhas verdes&#10;&#10;Descrição gerada automaticamente">
            <a:extLst>
              <a:ext uri="{FF2B5EF4-FFF2-40B4-BE49-F238E27FC236}">
                <a16:creationId xmlns:a16="http://schemas.microsoft.com/office/drawing/2014/main" id="{BBCBA497-27AB-9A3E-2A7F-658C66D6C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54" r="28813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6F43E3-2CC9-4EDB-ACC9-312078B5F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pt-BR" sz="3200" b="1">
                <a:solidFill>
                  <a:srgbClr val="FEFFFF"/>
                </a:solidFill>
              </a:rPr>
              <a:t>GLORARIO DE IMAGEN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A6682F8-BD82-45BA-B082-64A536973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b="1" dirty="0">
              <a:solidFill>
                <a:srgbClr val="FE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EFFFF"/>
                </a:solidFill>
              </a:rPr>
              <a:t>MAGUEY</a:t>
            </a:r>
          </a:p>
          <a:p>
            <a:pPr>
              <a:lnSpc>
                <a:spcPct val="90000"/>
              </a:lnSpc>
            </a:pPr>
            <a:endParaRPr lang="en-US" b="1" dirty="0">
              <a:solidFill>
                <a:srgbClr val="FEFFFF"/>
              </a:solidFill>
            </a:endParaRPr>
          </a:p>
          <a:p>
            <a:pPr marL="0" indent="0" algn="just">
              <a:lnSpc>
                <a:spcPct val="90000"/>
              </a:lnSpc>
              <a:buNone/>
            </a:pPr>
            <a:r>
              <a:rPr lang="es-ES" b="1" i="0" dirty="0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s m Planta perteneciente a la familia de las amarilidáceas y al género </a:t>
            </a:r>
            <a:r>
              <a:rPr lang="es-ES" b="1" i="1" dirty="0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Agave</a:t>
            </a:r>
            <a:r>
              <a:rPr lang="es-ES" b="1" i="0" dirty="0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, de muy diversas especies; es de tallo corto, hojas gruesas y carnosas en forma de lanza, terminadas en una punta muy dura y provistas de espinas en forma de gancho en los bordes. Crece en lugares cálidos y secos. Algunas de sus especies se usan para la fabricación de fibras textiles y papel; muchas otras, para la elaboración de bebidas alcohólicas como el tequila, el mezcal, el pulque, el sotol, el aguamiel, </a:t>
            </a:r>
            <a:r>
              <a:rPr lang="es-ES" b="1" i="0" dirty="0" err="1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etc</a:t>
            </a:r>
            <a:r>
              <a:rPr lang="es-ES" b="1" i="0" dirty="0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: </a:t>
            </a:r>
            <a:r>
              <a:rPr lang="es-ES" b="1" i="1" dirty="0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maguey tuxtleco</a:t>
            </a:r>
            <a:r>
              <a:rPr lang="es-ES" b="1" i="0" dirty="0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, </a:t>
            </a:r>
            <a:r>
              <a:rPr lang="es-ES" b="1" i="1" dirty="0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maguey de tequila</a:t>
            </a:r>
            <a:r>
              <a:rPr lang="es-ES" b="1" i="0" dirty="0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, </a:t>
            </a:r>
            <a:r>
              <a:rPr lang="es-ES" b="1" i="1" dirty="0">
                <a:solidFill>
                  <a:srgbClr val="FEFFFF"/>
                </a:solidFill>
                <a:effectLst/>
                <a:latin typeface="Century Gothic" panose="020B0502020202020204" pitchFamily="34" charset="0"/>
              </a:rPr>
              <a:t>maguey cimarrón</a:t>
            </a:r>
            <a:endParaRPr lang="en-US" b="1" dirty="0">
              <a:solidFill>
                <a:srgbClr val="FE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610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EE869B-085D-43B3-AED8-9B0655612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4E744A-A072-47AF-981A-3718617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tx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BDAFA9C-EFAD-485E-B803-3DBD5EC47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14" r="26418" b="-1"/>
          <a:stretch/>
        </p:blipFill>
        <p:spPr>
          <a:xfrm>
            <a:off x="8229598" y="10"/>
            <a:ext cx="3962401" cy="6857990"/>
          </a:xfrm>
          <a:prstGeom prst="rect">
            <a:avLst/>
          </a:prstGeom>
        </p:spPr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F0254341-1068-4FB7-8AEF-220C6EB41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DA798F-0071-4A1E-B73D-8DFAE4453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pt-BR" sz="3200" b="1">
                <a:solidFill>
                  <a:srgbClr val="FEFFFF"/>
                </a:solidFill>
              </a:rPr>
              <a:t>GLOSARIO DE IMAGEN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93A626C-26C2-47E0-8861-A305CB84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FEFFFF"/>
              </a:solidFill>
            </a:endParaRPr>
          </a:p>
          <a:p>
            <a:r>
              <a:rPr lang="en-US" b="1" dirty="0">
                <a:solidFill>
                  <a:srgbClr val="FEFFFF"/>
                </a:solidFill>
              </a:rPr>
              <a:t>“</a:t>
            </a:r>
            <a:r>
              <a:rPr lang="en-US" sz="2800" b="1" dirty="0">
                <a:solidFill>
                  <a:srgbClr val="FEFFFF"/>
                </a:solidFill>
              </a:rPr>
              <a:t>PITISALÉ” – PETIT SALE – CARNE DE PORCO</a:t>
            </a:r>
          </a:p>
        </p:txBody>
      </p:sp>
    </p:spTree>
    <p:extLst>
      <p:ext uri="{BB962C8B-B14F-4D97-AF65-F5344CB8AC3E}">
        <p14:creationId xmlns:p14="http://schemas.microsoft.com/office/powerpoint/2010/main" val="2464816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9A118BC-BA81-4C93-ACF2-98CA894FA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37E1130-C53E-4FDB-8D84-886310389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E669A05-3538-4104-8C04-CE1E5E9DB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4" r="18763" b="-2"/>
          <a:stretch/>
        </p:blipFill>
        <p:spPr>
          <a:xfrm>
            <a:off x="8229598" y="-5534"/>
            <a:ext cx="3962402" cy="3431766"/>
          </a:xfrm>
          <a:prstGeom prst="rect">
            <a:avLst/>
          </a:prstGeom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B6FD7DC0-5FF7-4A80-9AC3-9AA8CD001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B813CA-C841-407F-AC86-815E32D8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pt-BR" sz="3200" b="1" dirty="0">
                <a:solidFill>
                  <a:srgbClr val="FEFFFF"/>
                </a:solidFill>
              </a:rPr>
              <a:t>GLOSARIO DE IMAGEN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CA67A7-A6A2-4D07-B3B1-358FCEE24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endParaRPr lang="en-US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FRESAS</a:t>
            </a:r>
          </a:p>
          <a:p>
            <a:endParaRPr lang="en-US" sz="2800" b="1" dirty="0">
              <a:solidFill>
                <a:srgbClr val="FEFFFF"/>
              </a:solidFill>
            </a:endParaRPr>
          </a:p>
          <a:p>
            <a:r>
              <a:rPr lang="en-US" sz="2800" b="1" dirty="0">
                <a:solidFill>
                  <a:srgbClr val="FEFFFF"/>
                </a:solidFill>
              </a:rPr>
              <a:t>BATATAS</a:t>
            </a:r>
          </a:p>
        </p:txBody>
      </p:sp>
      <p:pic>
        <p:nvPicPr>
          <p:cNvPr id="3" name="Picture 2" descr="8 receitas com batata doce rápidas para fazer - Segredos da Comida">
            <a:extLst>
              <a:ext uri="{FF2B5EF4-FFF2-40B4-BE49-F238E27FC236}">
                <a16:creationId xmlns:a16="http://schemas.microsoft.com/office/drawing/2014/main" id="{BA8627C8-BF3B-CA6F-C105-F9F25E794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27"/>
          <a:stretch/>
        </p:blipFill>
        <p:spPr bwMode="auto">
          <a:xfrm>
            <a:off x="8229600" y="3426460"/>
            <a:ext cx="3962400" cy="34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08143B-5494-482A-BCE4-588DC477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229598" y="3426234"/>
            <a:ext cx="3962401" cy="2766"/>
          </a:xfrm>
          <a:prstGeom prst="line">
            <a:avLst/>
          </a:prstGeom>
          <a:ln w="50800" cap="flat">
            <a:solidFill>
              <a:schemeClr val="bg2">
                <a:lumMod val="1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961005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Cacho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774</Words>
  <Application>Microsoft Office PowerPoint</Application>
  <PresentationFormat>Widescreen</PresentationFormat>
  <Paragraphs>124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Century Gothic</vt:lpstr>
      <vt:lpstr>Wingdings 2</vt:lpstr>
      <vt:lpstr>Wingdings 3</vt:lpstr>
      <vt:lpstr>Cacho</vt:lpstr>
      <vt:lpstr>Apresentação do PowerPoint</vt:lpstr>
      <vt:lpstr>Apresentação do PowerPoint</vt:lpstr>
      <vt:lpstr>GLOSARIO DE IMAGEN</vt:lpstr>
      <vt:lpstr>GLOSARIO DE IMAGEN</vt:lpstr>
      <vt:lpstr>GLOSARIO DE IMAGEN</vt:lpstr>
      <vt:lpstr>GLORARIO DE IMAGEN</vt:lpstr>
      <vt:lpstr>GLORARIO DE IMAGEN</vt:lpstr>
      <vt:lpstr>GLOSARIO DE IMAGEN</vt:lpstr>
      <vt:lpstr>GLOSARIO DE IMAGEN</vt:lpstr>
      <vt:lpstr>GLOSARIO DE IMAGEN</vt:lpstr>
      <vt:lpstr>GLOSARIO</vt:lpstr>
      <vt:lpstr>SUBJUNTIVO  USOS</vt:lpstr>
      <vt:lpstr>Para expresar deseos a otras personas, usamos la siguiente estructura:   que + el presente de subjuntivo  </vt:lpstr>
      <vt:lpstr>Con los verbos de influencia </vt:lpstr>
      <vt:lpstr>Con los verbos de influencia</vt:lpstr>
      <vt:lpstr>Con los verbos de influencia</vt:lpstr>
      <vt:lpstr>Con los verbos de sentimiento</vt:lpstr>
      <vt:lpstr>Expresar finalidad y propósito</vt:lpstr>
      <vt:lpstr>Expresar tiempo</vt:lpstr>
      <vt:lpstr>Valorar situaciones y hechos</vt:lpstr>
      <vt:lpstr>Valorar situaciones y hechos</vt:lpstr>
      <vt:lpstr>¡MUCHAS 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Samylle Bomfim Souza</dc:creator>
  <cp:lastModifiedBy>Samylle Bomfim Souza</cp:lastModifiedBy>
  <cp:revision>35</cp:revision>
  <dcterms:created xsi:type="dcterms:W3CDTF">2021-05-20T15:17:19Z</dcterms:created>
  <dcterms:modified xsi:type="dcterms:W3CDTF">2024-05-27T03:17:36Z</dcterms:modified>
</cp:coreProperties>
</file>